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6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0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0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0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4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5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0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5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132440" cy="2190105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Gungsuh" pitchFamily="18" charset="-127"/>
                <a:ea typeface="Gungsuh" pitchFamily="18" charset="-127"/>
              </a:rPr>
              <a:t>Комплексы подросткового возраста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4032448" cy="33123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17" y="476672"/>
            <a:ext cx="8291264" cy="850106"/>
          </a:xfrm>
        </p:spPr>
        <p:txBody>
          <a:bodyPr/>
          <a:lstStyle/>
          <a:p>
            <a:pPr algn="r"/>
            <a:r>
              <a:rPr lang="ru-RU" sz="3600" dirty="0"/>
              <a:t>Комплексы подросткового возраста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72420"/>
            <a:ext cx="4392488" cy="4818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u="sng" dirty="0" smtClean="0"/>
              <a:t>Подростковый возраст</a:t>
            </a:r>
          </a:p>
          <a:p>
            <a:pPr marL="0" indent="0" algn="just">
              <a:buNone/>
            </a:pPr>
            <a:r>
              <a:rPr lang="ru-RU" sz="2000" i="1" dirty="0"/>
              <a:t>т</a:t>
            </a:r>
            <a:r>
              <a:rPr lang="ru-RU" sz="2000" i="1" dirty="0" smtClean="0"/>
              <a:t>от </a:t>
            </a:r>
            <a:r>
              <a:rPr lang="ru-RU" sz="2000" i="1" dirty="0"/>
              <a:t>самый период, когда ребенок становится взрослым. Он учится анализировать происходящее вокруг, оценивает свою внешность  и поступки, ищет свое положение  в обществе. На этом этапе любое  несоответствие представляемому идеалу может привести к появлению комплекса неполноценности. Появляется этот комплекс легко, а избавиться от него очень сложно.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2" y="1556792"/>
            <a:ext cx="3450664" cy="229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2" y="3933056"/>
            <a:ext cx="3447287" cy="229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dirty="0" smtClean="0"/>
              <a:t>Комплексы подросткового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3" y="1124744"/>
            <a:ext cx="4402832" cy="4484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Gungsuh" pitchFamily="18" charset="-127"/>
                <a:ea typeface="Gungsuh" pitchFamily="18" charset="-127"/>
              </a:rPr>
              <a:t>Комплекс  </a:t>
            </a:r>
            <a:r>
              <a:rPr lang="ru-RU" sz="2400" b="1" u="sng" dirty="0" smtClean="0">
                <a:latin typeface="Gungsuh" pitchFamily="18" charset="-127"/>
                <a:ea typeface="Gungsuh" pitchFamily="18" charset="-127"/>
              </a:rPr>
              <a:t>внешности</a:t>
            </a:r>
          </a:p>
          <a:p>
            <a:pPr marL="0" indent="0"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r>
              <a:rPr lang="ru-RU" dirty="0" smtClean="0"/>
              <a:t>Глядя </a:t>
            </a:r>
            <a:r>
              <a:rPr lang="ru-RU" dirty="0"/>
              <a:t>на себя в зеркало, подросток видит  множество недостатков: </a:t>
            </a:r>
          </a:p>
          <a:p>
            <a:pPr lvl="0"/>
            <a:r>
              <a:rPr lang="ru-RU" i="1" dirty="0"/>
              <a:t>большой  нос, оттопыренные уши, прыщи. </a:t>
            </a:r>
          </a:p>
          <a:p>
            <a:pPr lvl="0"/>
            <a:r>
              <a:rPr lang="ru-RU" i="1" dirty="0"/>
              <a:t>слишком высокий или  низкий, худой или толстый. </a:t>
            </a:r>
          </a:p>
          <a:p>
            <a:pPr lvl="0"/>
            <a:r>
              <a:rPr lang="ru-RU" i="1" dirty="0"/>
              <a:t>очки, </a:t>
            </a:r>
            <a:r>
              <a:rPr lang="ru-RU" i="1" dirty="0" err="1"/>
              <a:t>брекеты</a:t>
            </a:r>
            <a:r>
              <a:rPr lang="ru-RU" i="1" dirty="0"/>
              <a:t>, крупное родимое пятно или, например, дефект речи.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4803"/>
            <a:ext cx="3095032" cy="257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1" y="4797744"/>
            <a:ext cx="2929020" cy="15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0455" y="4352349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Развитию этого комплекса успешно помогают насмешки сверстников, «подозрительные взгляды» окружающих и разрекламированные топ-фигуры на страницах  журналов и экранах телевизоров. </a:t>
            </a:r>
          </a:p>
        </p:txBody>
      </p:sp>
    </p:spTree>
    <p:extLst>
      <p:ext uri="{BB962C8B-B14F-4D97-AF65-F5344CB8AC3E}">
        <p14:creationId xmlns:p14="http://schemas.microsoft.com/office/powerpoint/2010/main" val="19596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dirty="0" smtClean="0"/>
              <a:t>Комплексы подросткового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504056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Gungsuh" pitchFamily="18" charset="-127"/>
                <a:ea typeface="Gungsuh" pitchFamily="18" charset="-127"/>
              </a:rPr>
              <a:t>Комплекс  финансов</a:t>
            </a: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000" i="1" dirty="0" smtClean="0"/>
              <a:t>Среди </a:t>
            </a:r>
            <a:r>
              <a:rPr lang="ru-RU" sz="2000" i="1" dirty="0"/>
              <a:t>подростков модно меряться уровнем достатка родителей. У кого круче телефон, кто где отдыхает, какой марки  одежда и какая мебель и техника  в доме. Подросток, родители которого не в состоянии угнаться за «прогрессом», начинает чувствовать себя ущемленным, обиженным, несостоявшимся. Заниженная самооценка проявляется жалостью к себе и агрессией к родителям. Может этот комплекс проявиться и агрессией к более обеспеченным сверстникам.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9" y="1628800"/>
            <a:ext cx="3352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9" y="4221088"/>
            <a:ext cx="32004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43637" cy="1354819"/>
          </a:xfrm>
        </p:spPr>
        <p:txBody>
          <a:bodyPr>
            <a:normAutofit/>
          </a:bodyPr>
          <a:lstStyle/>
          <a:p>
            <a:pPr lvl="0" algn="r"/>
            <a:r>
              <a:rPr lang="ru-RU" dirty="0" smtClean="0"/>
              <a:t>Комплексы подросткового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212976"/>
            <a:ext cx="8064896" cy="32403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>
                <a:latin typeface="Gungsuh" pitchFamily="18" charset="-127"/>
                <a:ea typeface="Gungsuh" pitchFamily="18" charset="-127"/>
              </a:rPr>
              <a:t>Комплекс  неразделенной любви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i="1" dirty="0" smtClean="0"/>
              <a:t>Подростковый </a:t>
            </a:r>
            <a:r>
              <a:rPr lang="ru-RU" sz="2000" i="1" dirty="0"/>
              <a:t>возраст – время поиска не только себя, но и своей «половинки». Когда избранник отказывает, начинаются </a:t>
            </a:r>
            <a:r>
              <a:rPr lang="ru-RU" sz="2000" i="1" dirty="0" err="1"/>
              <a:t>самокопания</a:t>
            </a:r>
            <a:r>
              <a:rPr lang="ru-RU" sz="2000" i="1" dirty="0"/>
              <a:t>: что во мне не так, чем я хуже? Как правило, обнаруживаются либо недостатки во внешности, либо нехватка финансов. Что приводит к формированию вышеназванных комплексов в сочетании с мыслями о неизбежности одиночества.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104456" cy="230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0195"/>
            <a:ext cx="7524003" cy="97045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dirty="0" smtClean="0">
                <a:latin typeface="Gungsuh" pitchFamily="18" charset="-127"/>
                <a:ea typeface="Gungsuh" pitchFamily="18" charset="-127"/>
              </a:rPr>
              <a:t>Комплексы подросткового возраста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32343" cy="21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91" y="3033989"/>
            <a:ext cx="3092681" cy="196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26" y="1389625"/>
            <a:ext cx="3106894" cy="20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11" y="3094662"/>
            <a:ext cx="3044303" cy="198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8" y="5445224"/>
            <a:ext cx="7635318" cy="103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Левая фигурная скобка 6"/>
          <p:cNvSpPr/>
          <p:nvPr/>
        </p:nvSpPr>
        <p:spPr>
          <a:xfrm rot="5400000" flipH="1">
            <a:off x="4527176" y="1379746"/>
            <a:ext cx="564389" cy="7416826"/>
          </a:xfrm>
          <a:prstGeom prst="leftBrace">
            <a:avLst>
              <a:gd name="adj1" fmla="val 143166"/>
              <a:gd name="adj2" fmla="val 534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Выгнутая вниз стрелка 20"/>
          <p:cNvSpPr/>
          <p:nvPr/>
        </p:nvSpPr>
        <p:spPr>
          <a:xfrm rot="19427475" flipV="1">
            <a:off x="4160684" y="2451525"/>
            <a:ext cx="1078885" cy="5865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173527">
            <a:off x="1183018" y="3824212"/>
            <a:ext cx="1296144" cy="7136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3685015">
            <a:off x="5312197" y="3610346"/>
            <a:ext cx="1084833" cy="6524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3859"/>
            <a:ext cx="8568952" cy="940966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dirty="0" smtClean="0"/>
              <a:t>Комплексы подросткового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2132856"/>
            <a:ext cx="4464497" cy="43924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u="sng" dirty="0">
                <a:latin typeface="Gungsuh" pitchFamily="18" charset="-127"/>
                <a:ea typeface="Gungsuh" pitchFamily="18" charset="-127"/>
              </a:rPr>
              <a:t>Как справиться с подростковыми  комплексами</a:t>
            </a:r>
            <a:r>
              <a:rPr lang="ru-RU" sz="2200" b="1" u="sng" dirty="0" smtClean="0">
                <a:latin typeface="Gungsuh" pitchFamily="18" charset="-127"/>
                <a:ea typeface="Gungsuh" pitchFamily="18" charset="-127"/>
              </a:rPr>
              <a:t>?</a:t>
            </a:r>
          </a:p>
          <a:p>
            <a:pPr marL="0" indent="0">
              <a:buNone/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i="1" dirty="0" smtClean="0"/>
              <a:t>Чтобы </a:t>
            </a:r>
            <a:r>
              <a:rPr lang="ru-RU" i="1" dirty="0"/>
              <a:t>избежать комплексов, подросток должен знать, что он любим и ценен для своих родителей. Он должен чувствовать, что его уважают, с ним считаются. Ребенок должен понимать, что его ценность не в том, что он самый красивый или самый умный, а в том, что он – уникальный, в том, что он – есть. Важно объяснить и показать на примере, что деньги – далеко не главное в жизни, что любовь – придет обязательно и будет прекрасной. Ведь самое главное – научиться любить и ценить себя. Таким, какой ты есть. И тогда тебя примут и полюбят окружающие.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7" y="1988840"/>
            <a:ext cx="370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4" y="4293095"/>
            <a:ext cx="3344657" cy="236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32480" cy="148478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Gungsuh" pitchFamily="18" charset="-127"/>
                <a:ea typeface="Gungsuh" pitchFamily="18" charset="-127"/>
              </a:rPr>
              <a:t>Комплексы подросткового возраста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50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Gungsuh" pitchFamily="18" charset="-127"/>
                <a:ea typeface="Gungsuh" pitchFamily="18" charset="-127"/>
              </a:rPr>
              <a:t>Истинная и мнимая  взрослость:</a:t>
            </a:r>
          </a:p>
          <a:p>
            <a:r>
              <a:rPr lang="ru-RU" sz="2000" dirty="0" smtClean="0"/>
              <a:t>Подражание </a:t>
            </a:r>
            <a:r>
              <a:rPr lang="ru-RU" sz="2000" dirty="0"/>
              <a:t>внешним </a:t>
            </a:r>
            <a:r>
              <a:rPr lang="ru-RU" sz="2000" dirty="0" smtClean="0"/>
              <a:t>признакам </a:t>
            </a:r>
            <a:r>
              <a:rPr lang="ru-RU" sz="2000" dirty="0"/>
              <a:t>взрослости – курение, игра в карты, употребление вина, особый лексикон, стремление к взрослой моде в одежде и прическе, использование косметики, украшений и др. Это самые легкие способы достижения «взрослости» - и самые опасные.</a:t>
            </a:r>
          </a:p>
          <a:p>
            <a:r>
              <a:rPr lang="ru-RU" sz="2000" dirty="0" smtClean="0"/>
              <a:t>Равнение </a:t>
            </a:r>
            <a:r>
              <a:rPr lang="ru-RU" sz="2000" dirty="0"/>
              <a:t>подростков-мальчиков на качества "настоящего мужчины" – это сила, смелость, мужество, выносливость, воля, верность в дружбе и т.п. </a:t>
            </a:r>
          </a:p>
          <a:p>
            <a:r>
              <a:rPr lang="ru-RU" sz="2000" dirty="0" smtClean="0"/>
              <a:t>Социальная </a:t>
            </a:r>
            <a:r>
              <a:rPr lang="ru-RU" sz="2000" dirty="0"/>
              <a:t>зрелость. Она возникает в условиях сотрудничества ребенка и взрослого в разных видах деятельности, где подросток занимает место помощника взрослого. </a:t>
            </a:r>
          </a:p>
        </p:txBody>
      </p:sp>
    </p:spTree>
    <p:extLst>
      <p:ext uri="{BB962C8B-B14F-4D97-AF65-F5344CB8AC3E}">
        <p14:creationId xmlns:p14="http://schemas.microsoft.com/office/powerpoint/2010/main" val="28565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Gungsuh" pitchFamily="18" charset="-127"/>
                <a:ea typeface="Gungsuh" pitchFamily="18" charset="-127"/>
              </a:rPr>
              <a:t>Комплексы подросткового возраста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222286"/>
            <a:ext cx="7722440" cy="4087033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i="1" dirty="0"/>
              <a:t>Интеллектуальная взрослость. Она выражается в стремлении подростка что-то знать и уметь по-настоящему. Это стимулирует развитие познавательной деятельности, содержание которой выходит за пределы школьной программы (кружки музеи и т.п.). </a:t>
            </a:r>
          </a:p>
          <a:p>
            <a:r>
              <a:rPr lang="ru-RU" i="1" dirty="0"/>
              <a:t>Стремление быть взрослым вызывает сопротивление со стороны действительности. Оказывается, что никакого места в системе отношений со взрослыми ребенок еще занять не может, и он находит свое место в детском сообществе.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97</TotalTime>
  <Words>286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Цитаты</vt:lpstr>
      <vt:lpstr>Комплексы подросткового возраста</vt:lpstr>
      <vt:lpstr>Комплексы подросткового возраста</vt:lpstr>
      <vt:lpstr>Комплексы подросткового возраста</vt:lpstr>
      <vt:lpstr>Комплексы подросткового возраста</vt:lpstr>
      <vt:lpstr>Комплексы подросткового возраста</vt:lpstr>
      <vt:lpstr>Комплексы подросткового возраста</vt:lpstr>
      <vt:lpstr>Комплексы подросткового возраста</vt:lpstr>
      <vt:lpstr>Комплексы подросткового возраста</vt:lpstr>
      <vt:lpstr>Комплексы подросткового возраста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Комплексы подросткового возраста</dc:title>
  <dc:creator>Вероника</dc:creator>
  <cp:lastModifiedBy>Deafult User</cp:lastModifiedBy>
  <cp:revision>17</cp:revision>
  <dcterms:created xsi:type="dcterms:W3CDTF">2016-11-18T10:43:21Z</dcterms:created>
  <dcterms:modified xsi:type="dcterms:W3CDTF">2017-01-23T08:19:15Z</dcterms:modified>
</cp:coreProperties>
</file>